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4"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6" y="416870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a:t>
            </a:r>
            <a:endParaRPr lang="en-US" sz="3600" dirty="0" smtClean="0">
              <a:solidFill>
                <a:schemeClr val="accent6">
                  <a:lumMod val="75000"/>
                </a:schemeClr>
              </a:solidFill>
            </a:endParaRPr>
          </a:p>
          <a:p>
            <a:r>
              <a:rPr lang="en-US" sz="3600" dirty="0" smtClean="0">
                <a:solidFill>
                  <a:schemeClr val="accent6">
                    <a:lumMod val="75000"/>
                  </a:schemeClr>
                </a:solidFill>
              </a:rPr>
              <a:t>December 2016 report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96" y="0"/>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26664" y="940364"/>
            <a:ext cx="11509019" cy="6740307"/>
          </a:xfrm>
          <a:prstGeom prst="rect">
            <a:avLst/>
          </a:prstGeom>
        </p:spPr>
        <p:txBody>
          <a:bodyPr wrap="square">
            <a:spAutoFit/>
          </a:bodyPr>
          <a:lstStyle/>
          <a:p>
            <a:pPr>
              <a:lnSpc>
                <a:spcPct val="115000"/>
              </a:lnSpc>
            </a:pPr>
            <a:r>
              <a:rPr lang="en-US" b="1" dirty="0" smtClean="0">
                <a:latin typeface="Calibri" panose="020F0502020204030204" pitchFamily="34" charset="0"/>
                <a:ea typeface="Calibri" panose="020F0502020204030204" pitchFamily="34" charset="0"/>
                <a:cs typeface="Times New Roman" panose="02020603050405020304" pitchFamily="18" charset="0"/>
              </a:rPr>
              <a:t>Locks WPS/WMS</a:t>
            </a:r>
          </a:p>
          <a:p>
            <a:pPr>
              <a:lnSpc>
                <a:spcPct val="115000"/>
              </a:lnSpc>
            </a:pPr>
            <a:r>
              <a:rPr lang="en-US" dirty="0" smtClean="0">
                <a:latin typeface="Calibri" panose="020F0502020204030204" pitchFamily="34" charset="0"/>
                <a:ea typeface="Calibri" panose="020F0502020204030204" pitchFamily="34" charset="0"/>
                <a:cs typeface="Times New Roman" panose="02020603050405020304" pitchFamily="18" charset="0"/>
              </a:rPr>
              <a:t>Final installation of the interior door locks are in progress at WPS and WMS. This alteration will allow teachers and staff members to quickly lock school room doors in the event of a Lockdown situation. Currently, teachers need to find their keys, go outside the room, lock the door from the outside, then proceed back into the room. This installation should be complete by Mid-February.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smtClean="0">
                <a:latin typeface="Calibri" panose="020F0502020204030204" pitchFamily="34" charset="0"/>
                <a:ea typeface="Calibri" panose="020F0502020204030204" pitchFamily="34" charset="0"/>
                <a:cs typeface="Times New Roman" panose="02020603050405020304" pitchFamily="18" charset="0"/>
              </a:rPr>
              <a:t>WIS Portables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The purchase order for the portables will be issued the week of 1/16 to KCDA (Modern Building Systems) for two 2014 portables that were installed at the Federal Way High school during their school remodel. These units are in pristine condition, with the only item showing any wear being the carpeting. Modern is providing a $6400 credit </a:t>
            </a:r>
            <a:r>
              <a:rPr lang="en-US" dirty="0" smtClean="0">
                <a:latin typeface="Calibri" panose="020F0502020204030204" pitchFamily="34" charset="0"/>
                <a:ea typeface="Calibri" panose="020F0502020204030204" pitchFamily="34" charset="0"/>
                <a:cs typeface="Times New Roman" panose="02020603050405020304" pitchFamily="18" charset="0"/>
              </a:rPr>
              <a:t>for carpet replacement. Buying the used portables saves approximately $22k per building. Additional savings are also recognized, due to the units being equipped with interior and exterior accessories, such as white boards, storage lockers, rain gutters, etc. The portables are currently planned to be placed to the South of the main building, which will allow students good access to all school areas, specifically the gym, lunchroom library, school office and playground.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p>
          <a:p>
            <a:pPr>
              <a:lnSpc>
                <a:spcPct val="115000"/>
              </a:lnSpc>
            </a:pPr>
            <a:r>
              <a:rPr lang="en-US" b="1" dirty="0" smtClean="0"/>
              <a:t>Card Key Access System</a:t>
            </a:r>
            <a:r>
              <a:rPr lang="en-US" dirty="0" smtClean="0"/>
              <a:t> – </a:t>
            </a:r>
            <a:r>
              <a:rPr lang="en-US" dirty="0" smtClean="0"/>
              <a:t>A PO was issued to </a:t>
            </a:r>
            <a:r>
              <a:rPr lang="en-US" dirty="0" smtClean="0"/>
              <a:t>Tyco Integrated Security for card key access for WPS, WMS and WIS. An implementation meeting is scheduled for the week of 1/16, to lay out the project schedule moving forward. Hardware and software has been ordered with a 6-8 week lead time</a:t>
            </a:r>
            <a:r>
              <a:rPr lang="en-US" dirty="0" smtClean="0"/>
              <a:t>. </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p>
          <a:p>
            <a:r>
              <a:rPr lang="en-US" dirty="0"/>
              <a:t> </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POWER COST AND WORK ORDER STATUS</a:t>
            </a:r>
            <a:endParaRPr lang="en-US" sz="2800" dirty="0"/>
          </a:p>
        </p:txBody>
      </p:sp>
      <p:pic>
        <p:nvPicPr>
          <p:cNvPr id="3" name="Picture 2"/>
          <p:cNvPicPr>
            <a:picLocks noChangeAspect="1"/>
          </p:cNvPicPr>
          <p:nvPr/>
        </p:nvPicPr>
        <p:blipFill>
          <a:blip r:embed="rId2"/>
          <a:stretch>
            <a:fillRect/>
          </a:stretch>
        </p:blipFill>
        <p:spPr>
          <a:xfrm>
            <a:off x="6362163" y="1500267"/>
            <a:ext cx="5679583" cy="4320983"/>
          </a:xfrm>
          <a:prstGeom prst="rect">
            <a:avLst/>
          </a:prstGeom>
        </p:spPr>
      </p:pic>
      <p:pic>
        <p:nvPicPr>
          <p:cNvPr id="6" name="Content Placeholder 5"/>
          <p:cNvPicPr>
            <a:picLocks noGrp="1" noChangeAspect="1"/>
          </p:cNvPicPr>
          <p:nvPr>
            <p:ph idx="1"/>
          </p:nvPr>
        </p:nvPicPr>
        <p:blipFill>
          <a:blip r:embed="rId3"/>
          <a:stretch>
            <a:fillRect/>
          </a:stretch>
        </p:blipFill>
        <p:spPr>
          <a:xfrm>
            <a:off x="283335" y="1500267"/>
            <a:ext cx="5911403" cy="4351338"/>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51"/>
            <a:ext cx="10515600" cy="626548"/>
          </a:xfrm>
        </p:spPr>
        <p:txBody>
          <a:bodyPr>
            <a:normAutofit/>
          </a:bodyPr>
          <a:lstStyle/>
          <a:p>
            <a:r>
              <a:rPr lang="en-US" sz="2800" b="1" dirty="0" smtClean="0"/>
              <a:t>FACILITY CHARTS – WATER </a:t>
            </a:r>
            <a:r>
              <a:rPr lang="en-US" sz="2800" b="1" dirty="0" smtClean="0"/>
              <a:t>USAGE- </a:t>
            </a:r>
            <a:r>
              <a:rPr lang="en-US" sz="2800" b="1" dirty="0" smtClean="0"/>
              <a:t>WHS, WIS, WMS, WPS</a:t>
            </a:r>
            <a:endParaRPr lang="en-US" sz="2800" b="1" dirty="0"/>
          </a:p>
        </p:txBody>
      </p:sp>
      <p:pic>
        <p:nvPicPr>
          <p:cNvPr id="6" name="Content Placeholder 5"/>
          <p:cNvPicPr>
            <a:picLocks noGrp="1" noChangeAspect="1"/>
          </p:cNvPicPr>
          <p:nvPr>
            <p:ph idx="1"/>
          </p:nvPr>
        </p:nvPicPr>
        <p:blipFill>
          <a:blip r:embed="rId2"/>
          <a:stretch>
            <a:fillRect/>
          </a:stretch>
        </p:blipFill>
        <p:spPr>
          <a:xfrm>
            <a:off x="398519" y="1074501"/>
            <a:ext cx="3699027" cy="2260009"/>
          </a:xfrm>
          <a:prstGeom prst="rect">
            <a:avLst/>
          </a:prstGeom>
        </p:spPr>
      </p:pic>
      <p:pic>
        <p:nvPicPr>
          <p:cNvPr id="7" name="Picture 6"/>
          <p:cNvPicPr>
            <a:picLocks noChangeAspect="1"/>
          </p:cNvPicPr>
          <p:nvPr/>
        </p:nvPicPr>
        <p:blipFill>
          <a:blip r:embed="rId3"/>
          <a:stretch>
            <a:fillRect/>
          </a:stretch>
        </p:blipFill>
        <p:spPr>
          <a:xfrm>
            <a:off x="398520" y="3622261"/>
            <a:ext cx="3699027" cy="2211588"/>
          </a:xfrm>
          <a:prstGeom prst="rect">
            <a:avLst/>
          </a:prstGeom>
        </p:spPr>
      </p:pic>
      <p:pic>
        <p:nvPicPr>
          <p:cNvPr id="16" name="Picture 15"/>
          <p:cNvPicPr>
            <a:picLocks noChangeAspect="1"/>
          </p:cNvPicPr>
          <p:nvPr/>
        </p:nvPicPr>
        <p:blipFill>
          <a:blip r:embed="rId4"/>
          <a:stretch>
            <a:fillRect/>
          </a:stretch>
        </p:blipFill>
        <p:spPr>
          <a:xfrm>
            <a:off x="4423121" y="538729"/>
            <a:ext cx="3276044" cy="1979642"/>
          </a:xfrm>
          <a:prstGeom prst="rect">
            <a:avLst/>
          </a:prstGeom>
        </p:spPr>
      </p:pic>
      <p:pic>
        <p:nvPicPr>
          <p:cNvPr id="17" name="Picture 16"/>
          <p:cNvPicPr>
            <a:picLocks noChangeAspect="1"/>
          </p:cNvPicPr>
          <p:nvPr/>
        </p:nvPicPr>
        <p:blipFill>
          <a:blip r:embed="rId5"/>
          <a:stretch>
            <a:fillRect/>
          </a:stretch>
        </p:blipFill>
        <p:spPr>
          <a:xfrm>
            <a:off x="4409855" y="2635568"/>
            <a:ext cx="3276044" cy="1987613"/>
          </a:xfrm>
          <a:prstGeom prst="rect">
            <a:avLst/>
          </a:prstGeom>
        </p:spPr>
      </p:pic>
      <p:pic>
        <p:nvPicPr>
          <p:cNvPr id="18" name="Picture 17"/>
          <p:cNvPicPr>
            <a:picLocks noChangeAspect="1"/>
          </p:cNvPicPr>
          <p:nvPr/>
        </p:nvPicPr>
        <p:blipFill>
          <a:blip r:embed="rId6"/>
          <a:stretch>
            <a:fillRect/>
          </a:stretch>
        </p:blipFill>
        <p:spPr>
          <a:xfrm>
            <a:off x="4409855" y="4735168"/>
            <a:ext cx="3276044" cy="2017726"/>
          </a:xfrm>
          <a:prstGeom prst="rect">
            <a:avLst/>
          </a:prstGeom>
        </p:spPr>
      </p:pic>
      <p:pic>
        <p:nvPicPr>
          <p:cNvPr id="19" name="Picture 18"/>
          <p:cNvPicPr>
            <a:picLocks noChangeAspect="1"/>
          </p:cNvPicPr>
          <p:nvPr/>
        </p:nvPicPr>
        <p:blipFill>
          <a:blip r:embed="rId7"/>
          <a:stretch>
            <a:fillRect/>
          </a:stretch>
        </p:blipFill>
        <p:spPr>
          <a:xfrm>
            <a:off x="8036289" y="1074501"/>
            <a:ext cx="3580457" cy="2260009"/>
          </a:xfrm>
          <a:prstGeom prst="rect">
            <a:avLst/>
          </a:prstGeom>
        </p:spPr>
      </p:pic>
      <p:pic>
        <p:nvPicPr>
          <p:cNvPr id="20" name="Picture 19"/>
          <p:cNvPicPr>
            <a:picLocks noChangeAspect="1"/>
          </p:cNvPicPr>
          <p:nvPr/>
        </p:nvPicPr>
        <p:blipFill>
          <a:blip r:embed="rId8"/>
          <a:stretch>
            <a:fillRect/>
          </a:stretch>
        </p:blipFill>
        <p:spPr>
          <a:xfrm>
            <a:off x="8036289" y="3622261"/>
            <a:ext cx="3580456" cy="2273552"/>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621776" y="467672"/>
            <a:ext cx="10615756" cy="5324535"/>
          </a:xfrm>
          <a:prstGeom prst="rect">
            <a:avLst/>
          </a:prstGeom>
          <a:noFill/>
        </p:spPr>
        <p:txBody>
          <a:bodyPr wrap="square" rtlCol="0">
            <a:spAutoFit/>
          </a:bodyPr>
          <a:lstStyle/>
          <a:p>
            <a:endParaRPr lang="en-US" sz="2000" dirty="0"/>
          </a:p>
          <a:p>
            <a:r>
              <a:rPr lang="en-US" sz="2000" u="sng" dirty="0" smtClean="0"/>
              <a:t>Accidents for the month </a:t>
            </a:r>
          </a:p>
          <a:p>
            <a:r>
              <a:rPr lang="en-US" sz="2000" dirty="0" smtClean="0"/>
              <a:t>There were a total of </a:t>
            </a:r>
            <a:r>
              <a:rPr lang="en-US" sz="2000" dirty="0" smtClean="0"/>
              <a:t>10 </a:t>
            </a:r>
            <a:r>
              <a:rPr lang="en-US" sz="2000" dirty="0" smtClean="0"/>
              <a:t>injuries in the month of </a:t>
            </a:r>
            <a:r>
              <a:rPr lang="en-US" sz="2000" dirty="0" smtClean="0"/>
              <a:t>December-3 </a:t>
            </a:r>
            <a:r>
              <a:rPr lang="en-US" sz="2000" dirty="0" smtClean="0"/>
              <a:t>students and 8 staff members. </a:t>
            </a:r>
            <a:endParaRPr lang="en-US" sz="2000" dirty="0"/>
          </a:p>
          <a:p>
            <a:endParaRPr lang="en-US" sz="2000" u="sng" dirty="0" smtClean="0"/>
          </a:p>
          <a:p>
            <a:r>
              <a:rPr lang="en-US" sz="2000" u="sng" dirty="0" smtClean="0"/>
              <a:t>Staff Accidents/Incidents </a:t>
            </a:r>
            <a:r>
              <a:rPr lang="en-US" sz="2000" u="sng" dirty="0" smtClean="0"/>
              <a:t>(7)</a:t>
            </a:r>
            <a:endParaRPr lang="en-US" sz="2000" u="sng" dirty="0" smtClean="0"/>
          </a:p>
          <a:p>
            <a:pPr marL="342900" indent="-342900">
              <a:buFont typeface="Arial" panose="020B0604020202020204" pitchFamily="34" charset="0"/>
              <a:buChar char="•"/>
            </a:pPr>
            <a:r>
              <a:rPr lang="en-US" sz="2000" dirty="0" smtClean="0"/>
              <a:t>WPS – </a:t>
            </a:r>
            <a:r>
              <a:rPr lang="en-US" sz="2000" dirty="0" smtClean="0"/>
              <a:t>Staff slipped on grape in lunchroom. </a:t>
            </a:r>
            <a:endParaRPr lang="en-US" sz="2000" dirty="0" smtClean="0"/>
          </a:p>
          <a:p>
            <a:pPr marL="342900" indent="-342900">
              <a:buFont typeface="Arial" panose="020B0604020202020204" pitchFamily="34" charset="0"/>
              <a:buChar char="•"/>
            </a:pPr>
            <a:r>
              <a:rPr lang="en-US" sz="2000" dirty="0" smtClean="0"/>
              <a:t>WPS – Student kicked IA multiple times </a:t>
            </a:r>
            <a:r>
              <a:rPr lang="en-US" sz="2000" dirty="0" smtClean="0"/>
              <a:t>(3 events).</a:t>
            </a:r>
            <a:endParaRPr lang="en-US" sz="2000" dirty="0" smtClean="0"/>
          </a:p>
          <a:p>
            <a:pPr marL="342900" indent="-342900">
              <a:buFont typeface="Arial" panose="020B0604020202020204" pitchFamily="34" charset="0"/>
              <a:buChar char="•"/>
            </a:pPr>
            <a:r>
              <a:rPr lang="en-US" sz="2000" dirty="0" smtClean="0"/>
              <a:t>WPS – Student </a:t>
            </a:r>
            <a:r>
              <a:rPr lang="en-US" sz="2000" dirty="0" smtClean="0"/>
              <a:t>threw book at IA. </a:t>
            </a:r>
            <a:endParaRPr lang="en-US" sz="2000" dirty="0" smtClean="0"/>
          </a:p>
          <a:p>
            <a:pPr marL="342900" indent="-342900">
              <a:buFont typeface="Arial" panose="020B0604020202020204" pitchFamily="34" charset="0"/>
              <a:buChar char="•"/>
            </a:pPr>
            <a:r>
              <a:rPr lang="en-US" sz="2000" dirty="0" smtClean="0"/>
              <a:t>WPS – Student </a:t>
            </a:r>
            <a:r>
              <a:rPr lang="en-US" sz="2000" dirty="0" smtClean="0"/>
              <a:t>punched IA multiple times (2 Events).</a:t>
            </a:r>
          </a:p>
          <a:p>
            <a:pPr marL="342900" indent="-342900">
              <a:buFont typeface="Arial" panose="020B0604020202020204" pitchFamily="34" charset="0"/>
              <a:buChar char="•"/>
            </a:pPr>
            <a:endParaRPr lang="en-US" sz="2000" dirty="0"/>
          </a:p>
          <a:p>
            <a:r>
              <a:rPr lang="en-US" sz="2000" u="sng" dirty="0" smtClean="0"/>
              <a:t>Student </a:t>
            </a:r>
            <a:r>
              <a:rPr lang="en-US" sz="2000" u="sng" dirty="0" smtClean="0"/>
              <a:t>Accidents/injuries (3) </a:t>
            </a:r>
            <a:endParaRPr lang="en-US" sz="2000" u="sng" dirty="0" smtClean="0"/>
          </a:p>
          <a:p>
            <a:pPr marL="342900" indent="-342900">
              <a:buFont typeface="Arial" panose="020B0604020202020204" pitchFamily="34" charset="0"/>
              <a:buChar char="•"/>
            </a:pPr>
            <a:r>
              <a:rPr lang="en-US" sz="2000" dirty="0" smtClean="0"/>
              <a:t>WPS – Student </a:t>
            </a:r>
            <a:r>
              <a:rPr lang="en-US" sz="2000" dirty="0" smtClean="0"/>
              <a:t>fractured ankle after jumping in air. </a:t>
            </a:r>
            <a:endParaRPr lang="en-US" sz="2000" dirty="0" smtClean="0"/>
          </a:p>
          <a:p>
            <a:pPr marL="342900" indent="-342900">
              <a:buFont typeface="Arial" panose="020B0604020202020204" pitchFamily="34" charset="0"/>
              <a:buChar char="•"/>
            </a:pPr>
            <a:r>
              <a:rPr lang="en-US" sz="2000" dirty="0" smtClean="0"/>
              <a:t>WPS – Student </a:t>
            </a:r>
            <a:r>
              <a:rPr lang="en-US" sz="2000" dirty="0" smtClean="0"/>
              <a:t>bumped head while sliding on gym floor into wall .</a:t>
            </a:r>
            <a:endParaRPr lang="en-US" sz="2000" dirty="0" smtClean="0"/>
          </a:p>
          <a:p>
            <a:pPr marL="342900" indent="-342900">
              <a:buFont typeface="Arial" panose="020B0604020202020204" pitchFamily="34" charset="0"/>
              <a:buChar char="•"/>
            </a:pPr>
            <a:r>
              <a:rPr lang="en-US" sz="2000" dirty="0" smtClean="0"/>
              <a:t>WHS – Student </a:t>
            </a:r>
            <a:r>
              <a:rPr lang="en-US" sz="2000" dirty="0" smtClean="0"/>
              <a:t>fractured leg during JV basketball game </a:t>
            </a:r>
            <a:endParaRPr lang="en-US" sz="2000" dirty="0"/>
          </a:p>
          <a:p>
            <a:pPr marL="342900" indent="-342900">
              <a:buFont typeface="Arial" panose="020B0604020202020204" pitchFamily="34" charset="0"/>
              <a:buChar char="•"/>
            </a:pPr>
            <a:endParaRPr lang="en-US" sz="2000" dirty="0" smtClean="0"/>
          </a:p>
          <a:p>
            <a:endParaRPr lang="en-US" sz="2000" dirty="0"/>
          </a:p>
          <a:p>
            <a:endParaRPr lang="en-US" sz="2000" b="1" u="sng" dirty="0"/>
          </a:p>
        </p:txBody>
      </p:sp>
      <p:sp>
        <p:nvSpPr>
          <p:cNvPr id="5" name="TextBox 4"/>
          <p:cNvSpPr txBox="1"/>
          <p:nvPr/>
        </p:nvSpPr>
        <p:spPr>
          <a:xfrm>
            <a:off x="312110" y="206062"/>
            <a:ext cx="1324080" cy="523220"/>
          </a:xfrm>
          <a:prstGeom prst="rect">
            <a:avLst/>
          </a:prstGeom>
          <a:noFill/>
        </p:spPr>
        <p:txBody>
          <a:bodyPr wrap="none" rtlCol="0">
            <a:spAutoFit/>
          </a:bodyPr>
          <a:lstStyle/>
          <a:p>
            <a:r>
              <a:rPr lang="en-US" sz="2800" i="1" dirty="0" smtClean="0"/>
              <a:t>SAFETY </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2" name="Picture 1"/>
          <p:cNvPicPr>
            <a:picLocks noChangeAspect="1"/>
          </p:cNvPicPr>
          <p:nvPr/>
        </p:nvPicPr>
        <p:blipFill>
          <a:blip r:embed="rId2"/>
          <a:stretch>
            <a:fillRect/>
          </a:stretch>
        </p:blipFill>
        <p:spPr>
          <a:xfrm>
            <a:off x="980243" y="697353"/>
            <a:ext cx="4541914" cy="2786113"/>
          </a:xfrm>
          <a:prstGeom prst="rect">
            <a:avLst/>
          </a:prstGeom>
        </p:spPr>
      </p:pic>
      <p:pic>
        <p:nvPicPr>
          <p:cNvPr id="3" name="Picture 2"/>
          <p:cNvPicPr>
            <a:picLocks noChangeAspect="1"/>
          </p:cNvPicPr>
          <p:nvPr/>
        </p:nvPicPr>
        <p:blipFill>
          <a:blip r:embed="rId3"/>
          <a:stretch>
            <a:fillRect/>
          </a:stretch>
        </p:blipFill>
        <p:spPr>
          <a:xfrm>
            <a:off x="6060244" y="697353"/>
            <a:ext cx="4541914" cy="2755631"/>
          </a:xfrm>
          <a:prstGeom prst="rect">
            <a:avLst/>
          </a:prstGeom>
        </p:spPr>
      </p:pic>
      <p:pic>
        <p:nvPicPr>
          <p:cNvPr id="4" name="Picture 3"/>
          <p:cNvPicPr>
            <a:picLocks noChangeAspect="1"/>
          </p:cNvPicPr>
          <p:nvPr/>
        </p:nvPicPr>
        <p:blipFill>
          <a:blip r:embed="rId4"/>
          <a:stretch>
            <a:fillRect/>
          </a:stretch>
        </p:blipFill>
        <p:spPr>
          <a:xfrm>
            <a:off x="980243" y="3657599"/>
            <a:ext cx="4541914" cy="2987041"/>
          </a:xfrm>
          <a:prstGeom prst="rect">
            <a:avLst/>
          </a:prstGeom>
        </p:spPr>
      </p:pic>
      <p:pic>
        <p:nvPicPr>
          <p:cNvPr id="5" name="Picture 4"/>
          <p:cNvPicPr>
            <a:picLocks noChangeAspect="1"/>
          </p:cNvPicPr>
          <p:nvPr/>
        </p:nvPicPr>
        <p:blipFill>
          <a:blip r:embed="rId5"/>
          <a:stretch>
            <a:fillRect/>
          </a:stretch>
        </p:blipFill>
        <p:spPr>
          <a:xfrm>
            <a:off x="6060244" y="3657599"/>
            <a:ext cx="4541914" cy="2987041"/>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10261</TotalTime>
  <Words>422</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Woodland Public Schools</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132</cp:revision>
  <dcterms:created xsi:type="dcterms:W3CDTF">2016-04-19T23:51:26Z</dcterms:created>
  <dcterms:modified xsi:type="dcterms:W3CDTF">2017-01-18T23:38:25Z</dcterms:modified>
</cp:coreProperties>
</file>